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0" r:id="rId4"/>
    <p:sldId id="261" r:id="rId5"/>
    <p:sldId id="257"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8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7643617-6D02-43A7-80C2-2FA6772E52DC}" type="datetimeFigureOut">
              <a:rPr lang="en-US" smtClean="0"/>
              <a:t>7/15/2015</a:t>
            </a:fld>
            <a:endParaRPr lang="en-US"/>
          </a:p>
        </p:txBody>
      </p:sp>
      <p:sp>
        <p:nvSpPr>
          <p:cNvPr id="8" name="Slide Number Placeholder 7"/>
          <p:cNvSpPr>
            <a:spLocks noGrp="1"/>
          </p:cNvSpPr>
          <p:nvPr>
            <p:ph type="sldNum" sz="quarter" idx="11"/>
          </p:nvPr>
        </p:nvSpPr>
        <p:spPr/>
        <p:txBody>
          <a:bodyPr/>
          <a:lstStyle/>
          <a:p>
            <a:fld id="{93FFA97B-672F-4E99-9713-7912D987A17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43617-6D02-43A7-80C2-2FA6772E52DC}"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FA97B-672F-4E99-9713-7912D987A1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43617-6D02-43A7-80C2-2FA6772E52DC}"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FA97B-672F-4E99-9713-7912D987A1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7643617-6D02-43A7-80C2-2FA6772E52DC}"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FA97B-672F-4E99-9713-7912D987A1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43617-6D02-43A7-80C2-2FA6772E52DC}" type="datetimeFigureOut">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FA97B-672F-4E99-9713-7912D987A171}"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7643617-6D02-43A7-80C2-2FA6772E52DC}" type="datetimeFigureOut">
              <a:rPr lang="en-US" smtClean="0"/>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FA97B-672F-4E99-9713-7912D987A171}"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7643617-6D02-43A7-80C2-2FA6772E52DC}" type="datetimeFigureOut">
              <a:rPr lang="en-US" smtClean="0"/>
              <a:t>7/15/2015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FA97B-672F-4E99-9713-7912D987A17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643617-6D02-43A7-80C2-2FA6772E52DC}" type="datetimeFigureOut">
              <a:rPr lang="en-US" smtClean="0"/>
              <a:t>7/15/2015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FA97B-672F-4E99-9713-7912D987A1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43617-6D02-43A7-80C2-2FA6772E52DC}" type="datetimeFigureOut">
              <a:rPr lang="en-US" smtClean="0"/>
              <a:t>7/15/2015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FA97B-672F-4E99-9713-7912D987A1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43617-6D02-43A7-80C2-2FA6772E52DC}" type="datetimeFigureOut">
              <a:rPr lang="en-US" smtClean="0"/>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FA97B-672F-4E99-9713-7912D987A1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43617-6D02-43A7-80C2-2FA6772E52DC}" type="datetimeFigureOut">
              <a:rPr lang="en-US" smtClean="0"/>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FA97B-672F-4E99-9713-7912D987A1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7643617-6D02-43A7-80C2-2FA6772E52DC}" type="datetimeFigureOut">
              <a:rPr lang="en-US" smtClean="0"/>
              <a:t>7/15/2015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3FFA97B-672F-4E99-9713-7912D987A171}"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lmhaeff@ilst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581401"/>
          </a:xfrm>
        </p:spPr>
        <p:txBody>
          <a:bodyPr/>
          <a:lstStyle/>
          <a:p>
            <a:r>
              <a:rPr lang="en-US" sz="5400" dirty="0" smtClean="0"/>
              <a:t>Understanding </a:t>
            </a:r>
            <a:br>
              <a:rPr lang="en-US" sz="5400" dirty="0" smtClean="0"/>
            </a:br>
            <a:r>
              <a:rPr lang="en-US" sz="5400" dirty="0" smtClean="0"/>
              <a:t>the Role of </a:t>
            </a:r>
            <a:br>
              <a:rPr lang="en-US" sz="5400" dirty="0" smtClean="0"/>
            </a:br>
            <a:r>
              <a:rPr lang="en-US" sz="5400" dirty="0" smtClean="0"/>
              <a:t>Post-Secondary Coaches in High Schools</a:t>
            </a:r>
            <a:endParaRPr lang="en-US" sz="5400" dirty="0"/>
          </a:p>
        </p:txBody>
      </p:sp>
      <p:sp>
        <p:nvSpPr>
          <p:cNvPr id="3" name="Subtitle 2"/>
          <p:cNvSpPr>
            <a:spLocks noGrp="1"/>
          </p:cNvSpPr>
          <p:nvPr>
            <p:ph type="subTitle" idx="1"/>
          </p:nvPr>
        </p:nvSpPr>
        <p:spPr>
          <a:xfrm>
            <a:off x="1219200" y="4495800"/>
            <a:ext cx="6400800" cy="1219200"/>
          </a:xfrm>
        </p:spPr>
        <p:txBody>
          <a:bodyPr>
            <a:noAutofit/>
          </a:bodyPr>
          <a:lstStyle/>
          <a:p>
            <a:r>
              <a:rPr lang="en-US" sz="1600" b="1" dirty="0" smtClean="0"/>
              <a:t>Lynne Haeffele, Ph.D.</a:t>
            </a:r>
          </a:p>
          <a:p>
            <a:r>
              <a:rPr lang="en-US" sz="1600" b="1" dirty="0" smtClean="0"/>
              <a:t>Center for the Study of Education Policy</a:t>
            </a:r>
          </a:p>
          <a:p>
            <a:r>
              <a:rPr lang="en-US" sz="1600" b="1" dirty="0" smtClean="0"/>
              <a:t>Illinois State University</a:t>
            </a:r>
          </a:p>
          <a:p>
            <a:endParaRPr lang="en-US" sz="1600" b="1" dirty="0" smtClean="0"/>
          </a:p>
          <a:p>
            <a:r>
              <a:rPr lang="en-US" sz="1600" b="1" dirty="0" smtClean="0"/>
              <a:t>College Changes Everything Conference</a:t>
            </a:r>
          </a:p>
          <a:p>
            <a:r>
              <a:rPr lang="en-US" sz="1600" b="1" dirty="0" smtClean="0"/>
              <a:t>July 2015</a:t>
            </a:r>
            <a:endParaRPr lang="en-US" sz="1600" b="1" dirty="0"/>
          </a:p>
        </p:txBody>
      </p:sp>
    </p:spTree>
    <p:extLst>
      <p:ext uri="{BB962C8B-B14F-4D97-AF65-F5344CB8AC3E}">
        <p14:creationId xmlns:p14="http://schemas.microsoft.com/office/powerpoint/2010/main" val="584198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4: Society</a:t>
            </a:r>
            <a:endParaRPr lang="en-US" dirty="0"/>
          </a:p>
        </p:txBody>
      </p:sp>
      <p:sp>
        <p:nvSpPr>
          <p:cNvPr id="3" name="Content Placeholder 2"/>
          <p:cNvSpPr>
            <a:spLocks noGrp="1"/>
          </p:cNvSpPr>
          <p:nvPr>
            <p:ph idx="1"/>
          </p:nvPr>
        </p:nvSpPr>
        <p:spPr>
          <a:xfrm>
            <a:off x="457200" y="1600200"/>
            <a:ext cx="5486400" cy="4525963"/>
          </a:xfrm>
        </p:spPr>
        <p:txBody>
          <a:bodyPr>
            <a:normAutofit fontScale="85000" lnSpcReduction="20000"/>
          </a:bodyPr>
          <a:lstStyle/>
          <a:p>
            <a:r>
              <a:rPr lang="en-US" sz="3200" b="1" dirty="0" smtClean="0">
                <a:solidFill>
                  <a:schemeClr val="tx1"/>
                </a:solidFill>
                <a:latin typeface="Tahoma"/>
              </a:rPr>
              <a:t>Socioeconomic</a:t>
            </a:r>
            <a:r>
              <a:rPr lang="en-US" sz="3200" b="1" dirty="0" smtClean="0">
                <a:solidFill>
                  <a:srgbClr val="FF0000"/>
                </a:solidFill>
                <a:latin typeface="Tahoma"/>
              </a:rPr>
              <a:t> </a:t>
            </a:r>
            <a:r>
              <a:rPr lang="en-US" sz="3200" b="1" dirty="0">
                <a:solidFill>
                  <a:schemeClr val="tx1"/>
                </a:solidFill>
                <a:latin typeface="Tahoma"/>
              </a:rPr>
              <a:t>Class</a:t>
            </a:r>
          </a:p>
          <a:p>
            <a:pPr marL="457200" indent="0">
              <a:buNone/>
            </a:pPr>
            <a:r>
              <a:rPr lang="en-US" sz="1600" dirty="0">
                <a:solidFill>
                  <a:srgbClr val="000000"/>
                </a:solidFill>
                <a:latin typeface="Wingdings"/>
              </a:rPr>
              <a:t></a:t>
            </a:r>
            <a:r>
              <a:rPr lang="en-US" dirty="0">
                <a:solidFill>
                  <a:srgbClr val="000000"/>
                </a:solidFill>
                <a:latin typeface="Tahoma"/>
              </a:rPr>
              <a:t>75% of children from families earning &gt;$80K complete a baccalaureate degree; 9% of children from families earning &lt;$25K complete the degree</a:t>
            </a:r>
          </a:p>
          <a:p>
            <a:r>
              <a:rPr lang="en-US" sz="3200" b="1" dirty="0" smtClean="0">
                <a:solidFill>
                  <a:srgbClr val="000000"/>
                </a:solidFill>
                <a:latin typeface="Tahoma"/>
              </a:rPr>
              <a:t>Race</a:t>
            </a:r>
            <a:endParaRPr lang="en-US" sz="3200" b="1" dirty="0">
              <a:solidFill>
                <a:srgbClr val="000000"/>
              </a:solidFill>
              <a:latin typeface="Tahoma"/>
            </a:endParaRPr>
          </a:p>
          <a:p>
            <a:r>
              <a:rPr lang="en-US" sz="3200" b="1" dirty="0" smtClean="0">
                <a:solidFill>
                  <a:srgbClr val="000000"/>
                </a:solidFill>
                <a:latin typeface="Tahoma"/>
              </a:rPr>
              <a:t>Gender</a:t>
            </a:r>
          </a:p>
          <a:p>
            <a:pPr marL="0" indent="0">
              <a:buNone/>
            </a:pPr>
            <a:endParaRPr lang="en-US" sz="3200" dirty="0">
              <a:solidFill>
                <a:srgbClr val="000000"/>
              </a:solidFill>
              <a:latin typeface="Tahoma"/>
            </a:endParaRPr>
          </a:p>
          <a:p>
            <a:pPr marL="0" indent="0">
              <a:buNone/>
            </a:pPr>
            <a:r>
              <a:rPr lang="en-US" sz="3600" dirty="0" smtClean="0">
                <a:solidFill>
                  <a:srgbClr val="FF0000"/>
                </a:solidFill>
                <a:latin typeface="Tahoma"/>
              </a:rPr>
              <a:t>Conclusion</a:t>
            </a:r>
            <a:r>
              <a:rPr lang="en-US" sz="3600" dirty="0">
                <a:solidFill>
                  <a:srgbClr val="FF0000"/>
                </a:solidFill>
                <a:latin typeface="Tahoma"/>
              </a:rPr>
              <a:t>: Most K-12 schools and higher education institutions reproduce society’s inequities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236" y="2133600"/>
            <a:ext cx="25622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29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is to blame if students aren’t ready?</a:t>
            </a:r>
            <a:endParaRPr lang="en-US" dirty="0"/>
          </a:p>
        </p:txBody>
      </p:sp>
      <p:sp>
        <p:nvSpPr>
          <p:cNvPr id="3" name="Content Placeholder 2"/>
          <p:cNvSpPr>
            <a:spLocks noGrp="1"/>
          </p:cNvSpPr>
          <p:nvPr>
            <p:ph idx="1"/>
          </p:nvPr>
        </p:nvSpPr>
        <p:spPr>
          <a:xfrm>
            <a:off x="457200" y="2209800"/>
            <a:ext cx="4800600" cy="3916363"/>
          </a:xfrm>
        </p:spPr>
        <p:txBody>
          <a:bodyPr>
            <a:normAutofit fontScale="92500" lnSpcReduction="10000"/>
          </a:bodyPr>
          <a:lstStyle/>
          <a:p>
            <a:r>
              <a:rPr lang="en-US" sz="2800" b="1" dirty="0" smtClean="0"/>
              <a:t>Everyone and no one!</a:t>
            </a:r>
          </a:p>
          <a:p>
            <a:r>
              <a:rPr lang="en-US" sz="2800" b="1" dirty="0" smtClean="0"/>
              <a:t>It’s difficult to “fix” all four levels at once; they are hard to control</a:t>
            </a:r>
          </a:p>
          <a:p>
            <a:endParaRPr lang="en-US" b="1" dirty="0"/>
          </a:p>
          <a:p>
            <a:endParaRPr lang="en-US" b="1" dirty="0" smtClean="0"/>
          </a:p>
          <a:p>
            <a:pPr marL="0" indent="0">
              <a:buNone/>
            </a:pPr>
            <a:r>
              <a:rPr lang="en-US" sz="3200" b="1" dirty="0" smtClean="0">
                <a:solidFill>
                  <a:srgbClr val="FF0000"/>
                </a:solidFill>
              </a:rPr>
              <a:t>Is there another way to tackle the readiness problem?</a:t>
            </a:r>
            <a:endParaRPr lang="en-US" sz="32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52800"/>
            <a:ext cx="16192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83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Factors:</a:t>
            </a:r>
            <a:br>
              <a:rPr lang="en-US" dirty="0" smtClean="0"/>
            </a:br>
            <a:r>
              <a:rPr lang="en-US" dirty="0" smtClean="0"/>
              <a:t>Things we </a:t>
            </a:r>
            <a:r>
              <a:rPr lang="en-US" u="sng" dirty="0" smtClean="0"/>
              <a:t>can</a:t>
            </a:r>
            <a:r>
              <a:rPr lang="en-US" dirty="0" smtClean="0"/>
              <a:t> control</a:t>
            </a:r>
            <a:endParaRPr lang="en-US" dirty="0"/>
          </a:p>
        </p:txBody>
      </p:sp>
      <p:sp>
        <p:nvSpPr>
          <p:cNvPr id="4" name="Content Placeholder 3"/>
          <p:cNvSpPr>
            <a:spLocks noGrp="1"/>
          </p:cNvSpPr>
          <p:nvPr>
            <p:ph sz="half" idx="2"/>
          </p:nvPr>
        </p:nvSpPr>
        <p:spPr>
          <a:xfrm>
            <a:off x="4648200" y="1752589"/>
            <a:ext cx="4038600" cy="4373574"/>
          </a:xfrm>
        </p:spPr>
        <p:txBody>
          <a:bodyPr/>
          <a:lstStyle/>
          <a:p>
            <a:r>
              <a:rPr lang="en-US" b="1" dirty="0" smtClean="0"/>
              <a:t>Relationships</a:t>
            </a:r>
          </a:p>
          <a:p>
            <a:endParaRPr lang="en-US" b="1" dirty="0"/>
          </a:p>
          <a:p>
            <a:endParaRPr lang="en-US" b="1" dirty="0" smtClean="0"/>
          </a:p>
          <a:p>
            <a:endParaRPr lang="en-US" b="1" dirty="0"/>
          </a:p>
          <a:p>
            <a:endParaRPr lang="en-US" b="1" dirty="0" smtClean="0"/>
          </a:p>
          <a:p>
            <a:r>
              <a:rPr lang="en-US" b="1" dirty="0" smtClean="0"/>
              <a:t>Resources</a:t>
            </a:r>
            <a:endParaRPr lang="en-US" b="1" dirty="0"/>
          </a:p>
        </p:txBody>
      </p:sp>
      <p:sp>
        <p:nvSpPr>
          <p:cNvPr id="5" name="Content Placeholder 4"/>
          <p:cNvSpPr>
            <a:spLocks noGrp="1"/>
          </p:cNvSpPr>
          <p:nvPr>
            <p:ph sz="quarter" idx="13"/>
          </p:nvPr>
        </p:nvSpPr>
        <p:spPr>
          <a:xfrm>
            <a:off x="365760" y="1752600"/>
            <a:ext cx="4041648" cy="4373880"/>
          </a:xfrm>
        </p:spPr>
        <p:txBody>
          <a:bodyPr/>
          <a:lstStyle/>
          <a:p>
            <a:r>
              <a:rPr lang="en-US" b="1" dirty="0" smtClean="0"/>
              <a:t>Structures</a:t>
            </a:r>
          </a:p>
          <a:p>
            <a:endParaRPr lang="en-US" b="1" dirty="0"/>
          </a:p>
          <a:p>
            <a:endParaRPr lang="en-US" b="1" dirty="0" smtClean="0"/>
          </a:p>
          <a:p>
            <a:endParaRPr lang="en-US" b="1" dirty="0"/>
          </a:p>
          <a:p>
            <a:endParaRPr lang="en-US" b="1" dirty="0" smtClean="0"/>
          </a:p>
          <a:p>
            <a:r>
              <a:rPr lang="en-US" b="1" dirty="0" smtClean="0"/>
              <a:t>Actions</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886" y="2209800"/>
            <a:ext cx="1981200" cy="160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997" y="4419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336055"/>
            <a:ext cx="20955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662" y="432342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130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066800"/>
            <a:ext cx="8229600" cy="5059363"/>
          </a:xfrm>
        </p:spPr>
        <p:txBody>
          <a:bodyPr>
            <a:normAutofit fontScale="85000" lnSpcReduction="10000"/>
          </a:bodyPr>
          <a:lstStyle/>
          <a:p>
            <a:pPr marL="0" indent="0" algn="ctr">
              <a:buNone/>
            </a:pPr>
            <a:r>
              <a:rPr lang="en-US" sz="3200" b="1" dirty="0" smtClean="0"/>
              <a:t>What if schools could mobilize </a:t>
            </a:r>
          </a:p>
          <a:p>
            <a:pPr marL="0" indent="0" algn="ctr">
              <a:buNone/>
            </a:pPr>
            <a:r>
              <a:rPr lang="en-US" sz="3200" b="1" u="sng" dirty="0" smtClean="0"/>
              <a:t>all four factors </a:t>
            </a:r>
          </a:p>
          <a:p>
            <a:pPr marL="0" indent="0" algn="ctr">
              <a:buNone/>
            </a:pPr>
            <a:r>
              <a:rPr lang="en-US" sz="3200" b="1" dirty="0" smtClean="0"/>
              <a:t>to get students and families </a:t>
            </a:r>
          </a:p>
          <a:p>
            <a:pPr marL="0" indent="0" algn="ctr">
              <a:buNone/>
            </a:pPr>
            <a:r>
              <a:rPr lang="en-US" sz="3200" b="1" dirty="0" smtClean="0"/>
              <a:t>the academic, social </a:t>
            </a:r>
          </a:p>
          <a:p>
            <a:pPr marL="0" indent="0" algn="ctr">
              <a:buNone/>
            </a:pPr>
            <a:r>
              <a:rPr lang="en-US" sz="3200" b="1" dirty="0" smtClean="0"/>
              <a:t>and financial support they need for college?</a:t>
            </a:r>
          </a:p>
          <a:p>
            <a:pPr marL="0" indent="0">
              <a:buNone/>
            </a:pPr>
            <a:endParaRPr lang="en-US" sz="3200" b="1" dirty="0" smtClean="0"/>
          </a:p>
          <a:p>
            <a:endParaRPr lang="en-US" b="1" dirty="0"/>
          </a:p>
          <a:p>
            <a:pPr marL="0" indent="0">
              <a:buNone/>
            </a:pPr>
            <a:r>
              <a:rPr lang="en-US" b="1" dirty="0" smtClean="0"/>
              <a:t>			</a:t>
            </a:r>
            <a:r>
              <a:rPr lang="en-US" sz="3200" b="1" dirty="0" smtClean="0">
                <a:solidFill>
                  <a:srgbClr val="FF0000"/>
                </a:solidFill>
              </a:rPr>
              <a:t>STRUCTURES</a:t>
            </a:r>
          </a:p>
          <a:p>
            <a:pPr marL="0" indent="0">
              <a:buNone/>
            </a:pPr>
            <a:r>
              <a:rPr lang="en-US" sz="3200" b="1" dirty="0">
                <a:solidFill>
                  <a:srgbClr val="FF0000"/>
                </a:solidFill>
              </a:rPr>
              <a:t>	</a:t>
            </a:r>
            <a:r>
              <a:rPr lang="en-US" sz="3200" b="1" dirty="0" smtClean="0">
                <a:solidFill>
                  <a:srgbClr val="FF0000"/>
                </a:solidFill>
              </a:rPr>
              <a:t>		RELATIONSHIPS</a:t>
            </a:r>
          </a:p>
          <a:p>
            <a:pPr marL="0" indent="0">
              <a:buNone/>
            </a:pPr>
            <a:r>
              <a:rPr lang="en-US" sz="3200" b="1" dirty="0">
                <a:solidFill>
                  <a:srgbClr val="FF0000"/>
                </a:solidFill>
              </a:rPr>
              <a:t>	</a:t>
            </a:r>
            <a:r>
              <a:rPr lang="en-US" sz="3200" b="1" dirty="0" smtClean="0">
                <a:solidFill>
                  <a:srgbClr val="FF0000"/>
                </a:solidFill>
              </a:rPr>
              <a:t>		ACTIONS</a:t>
            </a:r>
          </a:p>
          <a:p>
            <a:pPr marL="0" indent="0">
              <a:buNone/>
            </a:pPr>
            <a:r>
              <a:rPr lang="en-US" sz="3200" b="1" dirty="0">
                <a:solidFill>
                  <a:srgbClr val="FF0000"/>
                </a:solidFill>
              </a:rPr>
              <a:t>	</a:t>
            </a:r>
            <a:r>
              <a:rPr lang="en-US" sz="3200" b="1" dirty="0" smtClean="0">
                <a:solidFill>
                  <a:srgbClr val="FF0000"/>
                </a:solidFill>
              </a:rPr>
              <a:t>		RESOURCES</a:t>
            </a:r>
            <a:endParaRPr lang="en-US" sz="3200" b="1" dirty="0">
              <a:solidFill>
                <a:srgbClr val="FF0000"/>
              </a:solidFill>
            </a:endParaRPr>
          </a:p>
        </p:txBody>
      </p:sp>
    </p:spTree>
    <p:extLst>
      <p:ext uri="{BB962C8B-B14F-4D97-AF65-F5344CB8AC3E}">
        <p14:creationId xmlns:p14="http://schemas.microsoft.com/office/powerpoint/2010/main" val="193784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Study of Post-Secondary Coaches in High Schools (2007-2009)</a:t>
            </a:r>
            <a:endParaRPr lang="en-US" sz="3600"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r>
              <a:rPr lang="en-US" b="1" dirty="0" smtClean="0"/>
              <a:t>One working in a GEAR-UP high school with over 70% low income students</a:t>
            </a:r>
          </a:p>
          <a:p>
            <a:r>
              <a:rPr lang="en-US" b="1" dirty="0" smtClean="0"/>
              <a:t>One working in a traditional high school with fewer than 30% low income students</a:t>
            </a:r>
          </a:p>
          <a:p>
            <a:pPr marL="0" indent="0">
              <a:buNone/>
            </a:pPr>
            <a:endParaRPr lang="en-US" b="1" dirty="0" smtClean="0"/>
          </a:p>
          <a:p>
            <a:r>
              <a:rPr lang="en-US" b="1" dirty="0" smtClean="0"/>
              <a:t>Used </a:t>
            </a:r>
            <a:r>
              <a:rPr lang="en-US" b="1" u="sng" dirty="0" smtClean="0"/>
              <a:t>social capital theory </a:t>
            </a:r>
            <a:r>
              <a:rPr lang="en-US" b="1" dirty="0" smtClean="0"/>
              <a:t>as an analytical frame</a:t>
            </a:r>
          </a:p>
          <a:p>
            <a:pPr marL="0" indent="0">
              <a:buNone/>
            </a:pPr>
            <a:endParaRPr lang="en-US" b="1" dirty="0" smtClean="0"/>
          </a:p>
          <a:p>
            <a:pPr marL="0" indent="0">
              <a:buNone/>
            </a:pPr>
            <a:r>
              <a:rPr lang="en-US" dirty="0" smtClean="0">
                <a:solidFill>
                  <a:srgbClr val="FF0000"/>
                </a:solidFill>
              </a:rPr>
              <a:t>“By making connections with one another and keeping them going over time, people are able to work together to achieve things that they either could not achieve by themselves or could only achieve with great difficulty.”     Field (2003)</a:t>
            </a:r>
          </a:p>
          <a:p>
            <a:endParaRPr lang="en-US" b="1" dirty="0" smtClean="0"/>
          </a:p>
        </p:txBody>
      </p:sp>
    </p:spTree>
    <p:extLst>
      <p:ext uri="{BB962C8B-B14F-4D97-AF65-F5344CB8AC3E}">
        <p14:creationId xmlns:p14="http://schemas.microsoft.com/office/powerpoint/2010/main" val="3100762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sz="2800" b="1" dirty="0" smtClean="0"/>
              <a:t>Where do post-secondary coaches fit within school </a:t>
            </a:r>
            <a:r>
              <a:rPr lang="en-US" sz="2800" b="1" dirty="0" smtClean="0">
                <a:solidFill>
                  <a:srgbClr val="FF0000"/>
                </a:solidFill>
              </a:rPr>
              <a:t>structures</a:t>
            </a:r>
            <a:r>
              <a:rPr lang="en-US" sz="2800" b="1" dirty="0" smtClean="0"/>
              <a:t> and processes?</a:t>
            </a:r>
          </a:p>
          <a:p>
            <a:r>
              <a:rPr lang="en-US" sz="2800" b="1" dirty="0" smtClean="0"/>
              <a:t>What activities (</a:t>
            </a:r>
            <a:r>
              <a:rPr lang="en-US" sz="2800" b="1" dirty="0" smtClean="0">
                <a:solidFill>
                  <a:srgbClr val="FF0000"/>
                </a:solidFill>
              </a:rPr>
              <a:t>actions</a:t>
            </a:r>
            <a:r>
              <a:rPr lang="en-US" sz="2800" b="1" dirty="0" smtClean="0"/>
              <a:t>) and </a:t>
            </a:r>
            <a:r>
              <a:rPr lang="en-US" sz="2800" b="1" dirty="0" smtClean="0">
                <a:solidFill>
                  <a:srgbClr val="FF0000"/>
                </a:solidFill>
              </a:rPr>
              <a:t>relationships</a:t>
            </a:r>
            <a:r>
              <a:rPr lang="en-US" sz="2800" b="1" dirty="0" smtClean="0"/>
              <a:t> do the coaches engage?</a:t>
            </a:r>
          </a:p>
          <a:p>
            <a:r>
              <a:rPr lang="en-US" sz="2800" b="1" dirty="0" smtClean="0"/>
              <a:t>What </a:t>
            </a:r>
            <a:r>
              <a:rPr lang="en-US" sz="2800" b="1" dirty="0" smtClean="0">
                <a:solidFill>
                  <a:srgbClr val="FF0000"/>
                </a:solidFill>
              </a:rPr>
              <a:t>resources</a:t>
            </a:r>
            <a:r>
              <a:rPr lang="en-US" sz="2800" b="1" dirty="0" smtClean="0"/>
              <a:t> do coaches access, mobilize and/or confer for students and others?</a:t>
            </a:r>
            <a:endParaRPr lang="en-US" sz="2800" b="1" dirty="0"/>
          </a:p>
        </p:txBody>
      </p:sp>
    </p:spTree>
    <p:extLst>
      <p:ext uri="{BB962C8B-B14F-4D97-AF65-F5344CB8AC3E}">
        <p14:creationId xmlns:p14="http://schemas.microsoft.com/office/powerpoint/2010/main" val="1305352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Data collection and analysis</a:t>
            </a:r>
            <a:endParaRPr lang="en-US" sz="4800" dirty="0"/>
          </a:p>
        </p:txBody>
      </p:sp>
      <p:sp>
        <p:nvSpPr>
          <p:cNvPr id="3" name="Content Placeholder 2"/>
          <p:cNvSpPr>
            <a:spLocks noGrp="1"/>
          </p:cNvSpPr>
          <p:nvPr>
            <p:ph idx="1"/>
          </p:nvPr>
        </p:nvSpPr>
        <p:spPr>
          <a:xfrm>
            <a:off x="457200" y="2209800"/>
            <a:ext cx="8229600" cy="3916363"/>
          </a:xfrm>
        </p:spPr>
        <p:txBody>
          <a:bodyPr>
            <a:normAutofit lnSpcReduction="10000"/>
          </a:bodyPr>
          <a:lstStyle/>
          <a:p>
            <a:r>
              <a:rPr lang="en-US" b="1" dirty="0" smtClean="0"/>
              <a:t>Comparative case study between the two coaches and schools</a:t>
            </a:r>
          </a:p>
          <a:p>
            <a:r>
              <a:rPr lang="en-US" b="1" dirty="0" smtClean="0"/>
              <a:t>Interviews, document and website analysis, field observations, artifacts</a:t>
            </a:r>
          </a:p>
          <a:p>
            <a:r>
              <a:rPr lang="en-US" b="1" dirty="0" smtClean="0"/>
              <a:t>Coding materials to find natural categories and themes</a:t>
            </a:r>
          </a:p>
          <a:p>
            <a:r>
              <a:rPr lang="en-US" b="1" dirty="0" smtClean="0"/>
              <a:t>Coding materials based on social capital components: structures, actions, relationships, resources</a:t>
            </a:r>
          </a:p>
          <a:p>
            <a:r>
              <a:rPr lang="en-US" b="1" dirty="0" smtClean="0"/>
              <a:t>Comparison between coding methods and cases</a:t>
            </a:r>
            <a:endParaRPr lang="en-US" b="1" dirty="0"/>
          </a:p>
        </p:txBody>
      </p:sp>
    </p:spTree>
    <p:extLst>
      <p:ext uri="{BB962C8B-B14F-4D97-AF65-F5344CB8AC3E}">
        <p14:creationId xmlns:p14="http://schemas.microsoft.com/office/powerpoint/2010/main" val="3911242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8791"/>
            <a:ext cx="7772400" cy="587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521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Findings: Social Capital Analysis</a:t>
            </a:r>
            <a:endParaRPr lang="en-US" sz="4000" dirty="0"/>
          </a:p>
        </p:txBody>
      </p:sp>
      <p:sp>
        <p:nvSpPr>
          <p:cNvPr id="3" name="Content Placeholder 2"/>
          <p:cNvSpPr>
            <a:spLocks noGrp="1"/>
          </p:cNvSpPr>
          <p:nvPr>
            <p:ph idx="1"/>
          </p:nvPr>
        </p:nvSpPr>
        <p:spPr/>
        <p:txBody>
          <a:bodyPr>
            <a:normAutofit lnSpcReduction="10000"/>
          </a:bodyPr>
          <a:lstStyle/>
          <a:p>
            <a:r>
              <a:rPr lang="en-US" b="1" dirty="0">
                <a:solidFill>
                  <a:srgbClr val="000000"/>
                </a:solidFill>
                <a:latin typeface="Tahoma"/>
              </a:rPr>
              <a:t>(1)Structural positioning matters</a:t>
            </a:r>
            <a:r>
              <a:rPr lang="en-US" dirty="0">
                <a:solidFill>
                  <a:srgbClr val="000000"/>
                </a:solidFill>
                <a:latin typeface="Tahoma"/>
              </a:rPr>
              <a:t>: a permanent, full-time and board-sanctioned salaried position in a flexible, non-bureaucratic school produces more resources for more students</a:t>
            </a:r>
          </a:p>
          <a:p>
            <a:r>
              <a:rPr lang="en-US" b="1" dirty="0">
                <a:solidFill>
                  <a:srgbClr val="000000"/>
                </a:solidFill>
                <a:latin typeface="Tahoma"/>
              </a:rPr>
              <a:t>(2)Extensive network </a:t>
            </a:r>
            <a:r>
              <a:rPr lang="en-US" b="1" dirty="0" smtClean="0">
                <a:solidFill>
                  <a:srgbClr val="000000"/>
                </a:solidFill>
                <a:latin typeface="Tahoma"/>
              </a:rPr>
              <a:t>ties </a:t>
            </a:r>
            <a:r>
              <a:rPr lang="en-US" dirty="0" smtClean="0">
                <a:solidFill>
                  <a:srgbClr val="000000"/>
                </a:solidFill>
                <a:latin typeface="Tahoma"/>
              </a:rPr>
              <a:t>for </a:t>
            </a:r>
            <a:r>
              <a:rPr lang="en-US" dirty="0">
                <a:solidFill>
                  <a:srgbClr val="000000"/>
                </a:solidFill>
                <a:latin typeface="Tahoma"/>
              </a:rPr>
              <a:t>a coach in a central network location, including both strong (internal) and weak (external) ties, providing access to more resources for students. External ties include college admissions officers, financial aid officers, and recruiters</a:t>
            </a:r>
            <a:r>
              <a:rPr lang="en-US" dirty="0" smtClean="0">
                <a:solidFill>
                  <a:srgbClr val="000000"/>
                </a:solidFill>
                <a:latin typeface="Tahoma"/>
              </a:rPr>
              <a:t>.</a:t>
            </a:r>
          </a:p>
          <a:p>
            <a:r>
              <a:rPr lang="en-US" dirty="0" smtClean="0">
                <a:solidFill>
                  <a:srgbClr val="000000"/>
                </a:solidFill>
                <a:latin typeface="Tahoma"/>
              </a:rPr>
              <a:t>(</a:t>
            </a:r>
            <a:r>
              <a:rPr lang="en-US" dirty="0">
                <a:solidFill>
                  <a:srgbClr val="000000"/>
                </a:solidFill>
                <a:latin typeface="Tahoma"/>
              </a:rPr>
              <a:t>3) A wider variety of </a:t>
            </a:r>
            <a:r>
              <a:rPr lang="en-US" b="1" dirty="0">
                <a:solidFill>
                  <a:srgbClr val="000000"/>
                </a:solidFill>
                <a:latin typeface="Tahoma"/>
              </a:rPr>
              <a:t>instrumental </a:t>
            </a:r>
            <a:r>
              <a:rPr lang="en-US" b="1" dirty="0" smtClean="0">
                <a:solidFill>
                  <a:srgbClr val="000000"/>
                </a:solidFill>
                <a:latin typeface="Tahoma"/>
              </a:rPr>
              <a:t>actions </a:t>
            </a:r>
            <a:r>
              <a:rPr lang="en-US" dirty="0" smtClean="0">
                <a:solidFill>
                  <a:srgbClr val="000000"/>
                </a:solidFill>
                <a:latin typeface="Tahoma"/>
              </a:rPr>
              <a:t>on </a:t>
            </a:r>
            <a:r>
              <a:rPr lang="en-US" dirty="0">
                <a:solidFill>
                  <a:srgbClr val="000000"/>
                </a:solidFill>
                <a:latin typeface="Tahoma"/>
              </a:rPr>
              <a:t>the part of the coach will benefit a larger number of students. These include facilitated recruiter visits, financial aid assistance for parents, and individual interventions.</a:t>
            </a:r>
          </a:p>
          <a:p>
            <a:endParaRPr lang="en-US" dirty="0"/>
          </a:p>
        </p:txBody>
      </p:sp>
    </p:spTree>
    <p:extLst>
      <p:ext uri="{BB962C8B-B14F-4D97-AF65-F5344CB8AC3E}">
        <p14:creationId xmlns:p14="http://schemas.microsoft.com/office/powerpoint/2010/main" val="2125142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4400" dirty="0" smtClean="0"/>
              <a:t>Bottom Line Results</a:t>
            </a:r>
            <a:endParaRPr lang="en-US" sz="4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981200"/>
            <a:ext cx="71913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6313" y="1295400"/>
            <a:ext cx="7191375" cy="646331"/>
          </a:xfrm>
          <a:prstGeom prst="rect">
            <a:avLst/>
          </a:prstGeom>
          <a:noFill/>
        </p:spPr>
        <p:txBody>
          <a:bodyPr wrap="square" rtlCol="0">
            <a:spAutoFit/>
          </a:bodyPr>
          <a:lstStyle/>
          <a:p>
            <a:pPr algn="ctr"/>
            <a:r>
              <a:rPr lang="en-US" b="1" dirty="0" smtClean="0">
                <a:latin typeface="+mj-lt"/>
              </a:rPr>
              <a:t>College enrollment trends in low-income high school with full-time required coaching for all students</a:t>
            </a:r>
            <a:endParaRPr lang="en-US" b="1" dirty="0">
              <a:latin typeface="+mj-lt"/>
            </a:endParaRPr>
          </a:p>
        </p:txBody>
      </p:sp>
    </p:spTree>
    <p:extLst>
      <p:ext uri="{BB962C8B-B14F-4D97-AF65-F5344CB8AC3E}">
        <p14:creationId xmlns:p14="http://schemas.microsoft.com/office/powerpoint/2010/main" val="392546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General Problem:</a:t>
            </a:r>
            <a:br>
              <a:rPr lang="en-US" dirty="0" smtClean="0"/>
            </a:br>
            <a:r>
              <a:rPr lang="en-US" dirty="0" smtClean="0"/>
              <a:t>College Readiness</a:t>
            </a:r>
            <a:endParaRPr lang="en-US" dirty="0"/>
          </a:p>
        </p:txBody>
      </p:sp>
      <p:sp>
        <p:nvSpPr>
          <p:cNvPr id="3" name="Content Placeholder 2"/>
          <p:cNvSpPr>
            <a:spLocks noGrp="1"/>
          </p:cNvSpPr>
          <p:nvPr>
            <p:ph idx="1"/>
          </p:nvPr>
        </p:nvSpPr>
        <p:spPr>
          <a:xfrm>
            <a:off x="457200" y="1600200"/>
            <a:ext cx="6172200" cy="4525963"/>
          </a:xfrm>
        </p:spPr>
        <p:txBody>
          <a:bodyPr/>
          <a:lstStyle/>
          <a:p>
            <a:r>
              <a:rPr lang="en-US" b="1" dirty="0" smtClean="0"/>
              <a:t>Our global economy demands higher skills</a:t>
            </a:r>
          </a:p>
          <a:p>
            <a:r>
              <a:rPr lang="en-US" b="1" dirty="0" smtClean="0"/>
              <a:t>College is becoming a universal need</a:t>
            </a:r>
          </a:p>
          <a:p>
            <a:r>
              <a:rPr lang="en-US" b="1" dirty="0" smtClean="0"/>
              <a:t>College preparation is essential:</a:t>
            </a:r>
          </a:p>
          <a:p>
            <a:pPr lvl="1"/>
            <a:r>
              <a:rPr lang="en-US" sz="2000" b="1" dirty="0" smtClean="0"/>
              <a:t>Academic, social, logistical, financial</a:t>
            </a:r>
          </a:p>
          <a:p>
            <a:r>
              <a:rPr lang="en-US" b="1" dirty="0" smtClean="0"/>
              <a:t>72% of students expect a baccalaureate degree or higher, BUT</a:t>
            </a:r>
          </a:p>
          <a:p>
            <a:pPr lvl="1"/>
            <a:r>
              <a:rPr lang="en-US" sz="2000" b="1" dirty="0" smtClean="0"/>
              <a:t>Less than half take appropriate college prep courses</a:t>
            </a:r>
          </a:p>
          <a:p>
            <a:pPr lvl="1"/>
            <a:r>
              <a:rPr lang="en-US" sz="2000" b="1" dirty="0" smtClean="0"/>
              <a:t>Less than 2/3 get customized college advisement from school personnel or parents</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895600"/>
            <a:ext cx="20719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822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z="4800" dirty="0" smtClean="0"/>
              <a:t>Who can coach?</a:t>
            </a:r>
            <a:endParaRPr lang="en-US" sz="4800" dirty="0"/>
          </a:p>
        </p:txBody>
      </p:sp>
      <p:sp>
        <p:nvSpPr>
          <p:cNvPr id="3" name="Content Placeholder 2"/>
          <p:cNvSpPr>
            <a:spLocks noGrp="1"/>
          </p:cNvSpPr>
          <p:nvPr>
            <p:ph idx="1"/>
          </p:nvPr>
        </p:nvSpPr>
        <p:spPr/>
        <p:txBody>
          <a:bodyPr/>
          <a:lstStyle/>
          <a:p>
            <a:r>
              <a:rPr lang="en-US" b="1" dirty="0" smtClean="0"/>
              <a:t>Current staff with specific coaching assignments</a:t>
            </a:r>
          </a:p>
          <a:p>
            <a:r>
              <a:rPr lang="en-US" b="1" dirty="0" smtClean="0"/>
              <a:t>One guidance counselor “repurposed” for college coaching</a:t>
            </a:r>
          </a:p>
          <a:p>
            <a:r>
              <a:rPr lang="en-US" b="1" dirty="0" smtClean="0"/>
              <a:t>Retired teachers and counselors</a:t>
            </a:r>
          </a:p>
          <a:p>
            <a:r>
              <a:rPr lang="en-US" b="1" dirty="0" smtClean="0"/>
              <a:t>Community members </a:t>
            </a:r>
          </a:p>
          <a:p>
            <a:r>
              <a:rPr lang="en-US" b="1" dirty="0" smtClean="0"/>
              <a:t>Retired higher education personnel </a:t>
            </a:r>
          </a:p>
          <a:p>
            <a:r>
              <a:rPr lang="en-US" b="1" dirty="0" smtClean="0"/>
              <a:t>Family or other volunteers</a:t>
            </a:r>
          </a:p>
          <a:p>
            <a:endParaRPr lang="en-US" b="1" dirty="0"/>
          </a:p>
          <a:p>
            <a:pPr marL="0" indent="0" algn="ctr">
              <a:buNone/>
            </a:pPr>
            <a:r>
              <a:rPr lang="en-US" b="1" dirty="0" smtClean="0">
                <a:solidFill>
                  <a:srgbClr val="FF0000"/>
                </a:solidFill>
              </a:rPr>
              <a:t>All would require specific training on coaching role</a:t>
            </a:r>
          </a:p>
          <a:p>
            <a:endParaRPr lang="en-US" b="1" dirty="0" smtClean="0"/>
          </a:p>
          <a:p>
            <a:endParaRPr lang="en-US" b="1" dirty="0"/>
          </a:p>
        </p:txBody>
      </p:sp>
    </p:spTree>
    <p:extLst>
      <p:ext uri="{BB962C8B-B14F-4D97-AF65-F5344CB8AC3E}">
        <p14:creationId xmlns:p14="http://schemas.microsoft.com/office/powerpoint/2010/main" val="3049868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Parting Thought:</a:t>
            </a:r>
            <a:br>
              <a:rPr lang="en-US" sz="4400" dirty="0" smtClean="0"/>
            </a:br>
            <a:r>
              <a:rPr lang="en-US" sz="4400" dirty="0" smtClean="0"/>
              <a:t>Clearinghouse vs Brokering</a:t>
            </a:r>
            <a:endParaRPr lang="en-US" sz="4400" dirty="0"/>
          </a:p>
        </p:txBody>
      </p:sp>
      <p:sp>
        <p:nvSpPr>
          <p:cNvPr id="3" name="Content Placeholder 2"/>
          <p:cNvSpPr>
            <a:spLocks noGrp="1"/>
          </p:cNvSpPr>
          <p:nvPr>
            <p:ph idx="1"/>
          </p:nvPr>
        </p:nvSpPr>
        <p:spPr>
          <a:xfrm>
            <a:off x="457200" y="1905000"/>
            <a:ext cx="8229600" cy="4221163"/>
          </a:xfrm>
        </p:spPr>
        <p:txBody>
          <a:bodyPr/>
          <a:lstStyle/>
          <a:p>
            <a:r>
              <a:rPr lang="en-US" b="1" dirty="0" smtClean="0"/>
              <a:t>A “clearinghouse” high school makes college-going and other post-secondary resources available, but students must know how to access them on their own</a:t>
            </a:r>
          </a:p>
          <a:p>
            <a:r>
              <a:rPr lang="en-US" b="1" dirty="0" smtClean="0"/>
              <a:t>A “brokering” high school takes a proactive role in making sure that it links every student with a post-secondary plan and the resources to achieve it</a:t>
            </a:r>
          </a:p>
          <a:p>
            <a:endParaRPr lang="en-US" b="1" dirty="0"/>
          </a:p>
          <a:p>
            <a:pPr marL="0" indent="0" algn="ctr">
              <a:buNone/>
            </a:pPr>
            <a:r>
              <a:rPr lang="en-US" sz="2800" b="1" dirty="0" smtClean="0">
                <a:solidFill>
                  <a:srgbClr val="FF0000"/>
                </a:solidFill>
              </a:rPr>
              <a:t>Guess which type helps more students?</a:t>
            </a:r>
            <a:endParaRPr lang="en-US" sz="2800" b="1" dirty="0">
              <a:solidFill>
                <a:srgbClr val="FF0000"/>
              </a:solidFill>
            </a:endParaRPr>
          </a:p>
        </p:txBody>
      </p:sp>
    </p:spTree>
    <p:extLst>
      <p:ext uri="{BB962C8B-B14F-4D97-AF65-F5344CB8AC3E}">
        <p14:creationId xmlns:p14="http://schemas.microsoft.com/office/powerpoint/2010/main" val="19030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62200"/>
            <a:ext cx="8229600" cy="3763963"/>
          </a:xfrm>
        </p:spPr>
        <p:txBody>
          <a:bodyPr/>
          <a:lstStyle/>
          <a:p>
            <a:pPr marL="0" indent="0" algn="ctr">
              <a:buNone/>
            </a:pPr>
            <a:r>
              <a:rPr lang="en-US" b="1" dirty="0" smtClean="0"/>
              <a:t>Lynne Haeffele, Ph.D.</a:t>
            </a:r>
          </a:p>
          <a:p>
            <a:pPr marL="0" indent="0" algn="ctr">
              <a:buNone/>
            </a:pPr>
            <a:r>
              <a:rPr lang="en-US" b="1" dirty="0" smtClean="0"/>
              <a:t>Center for the Study of Education Policy</a:t>
            </a:r>
          </a:p>
          <a:p>
            <a:pPr marL="0" indent="0" algn="ctr">
              <a:buNone/>
            </a:pPr>
            <a:r>
              <a:rPr lang="en-US" b="1" dirty="0" smtClean="0"/>
              <a:t>College of Education</a:t>
            </a:r>
          </a:p>
          <a:p>
            <a:pPr marL="0" indent="0" algn="ctr">
              <a:buNone/>
            </a:pPr>
            <a:r>
              <a:rPr lang="en-US" b="1" dirty="0" smtClean="0"/>
              <a:t>Illinois State University</a:t>
            </a:r>
          </a:p>
          <a:p>
            <a:pPr marL="0" indent="0" algn="ctr">
              <a:buNone/>
            </a:pPr>
            <a:endParaRPr lang="en-US" b="1" dirty="0"/>
          </a:p>
          <a:p>
            <a:pPr marL="0" indent="0" algn="ctr">
              <a:buNone/>
            </a:pPr>
            <a:r>
              <a:rPr lang="en-US" b="1" dirty="0" smtClean="0">
                <a:hlinkClick r:id="rId2"/>
              </a:rPr>
              <a:t>lmhaeff@ilstu.edu</a:t>
            </a:r>
            <a:r>
              <a:rPr lang="en-US" b="1" dirty="0" smtClean="0"/>
              <a:t> </a:t>
            </a:r>
            <a:endParaRPr lang="en-US" b="1" dirty="0"/>
          </a:p>
        </p:txBody>
      </p:sp>
    </p:spTree>
    <p:extLst>
      <p:ext uri="{BB962C8B-B14F-4D97-AF65-F5344CB8AC3E}">
        <p14:creationId xmlns:p14="http://schemas.microsoft.com/office/powerpoint/2010/main" val="166329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Knowing How to Go</a:t>
            </a:r>
            <a:endParaRPr lang="en-US" dirty="0"/>
          </a:p>
        </p:txBody>
      </p:sp>
      <p:sp>
        <p:nvSpPr>
          <p:cNvPr id="3" name="Content Placeholder 2"/>
          <p:cNvSpPr>
            <a:spLocks noGrp="1"/>
          </p:cNvSpPr>
          <p:nvPr>
            <p:ph idx="1"/>
          </p:nvPr>
        </p:nvSpPr>
        <p:spPr>
          <a:xfrm>
            <a:off x="457200" y="2209800"/>
            <a:ext cx="8229600" cy="3916363"/>
          </a:xfrm>
        </p:spPr>
        <p:txBody>
          <a:bodyPr>
            <a:noAutofit/>
          </a:bodyPr>
          <a:lstStyle/>
          <a:p>
            <a:r>
              <a:rPr lang="en-US" sz="3200" b="1" dirty="0"/>
              <a:t>Academic Preparation</a:t>
            </a:r>
          </a:p>
          <a:p>
            <a:r>
              <a:rPr lang="en-US" sz="3200" b="1" dirty="0" smtClean="0"/>
              <a:t>Family </a:t>
            </a:r>
            <a:r>
              <a:rPr lang="en-US" sz="3200" b="1" dirty="0"/>
              <a:t>Knowledge and Support</a:t>
            </a:r>
          </a:p>
          <a:p>
            <a:r>
              <a:rPr lang="en-US" sz="3200" b="1" dirty="0" smtClean="0"/>
              <a:t>Peer </a:t>
            </a:r>
            <a:r>
              <a:rPr lang="en-US" sz="3200" b="1" dirty="0"/>
              <a:t>Knowledge and Support</a:t>
            </a:r>
          </a:p>
          <a:p>
            <a:r>
              <a:rPr lang="en-US" sz="3200" b="1" dirty="0" smtClean="0"/>
              <a:t>School </a:t>
            </a:r>
            <a:r>
              <a:rPr lang="en-US" sz="3200" b="1" dirty="0"/>
              <a:t>Personnel Knowledge and Support</a:t>
            </a:r>
          </a:p>
          <a:p>
            <a:r>
              <a:rPr lang="en-US" sz="3200" b="1" dirty="0" smtClean="0"/>
              <a:t>Financial </a:t>
            </a:r>
            <a:r>
              <a:rPr lang="en-US" sz="3200" b="1" dirty="0"/>
              <a:t>Preparation</a:t>
            </a:r>
          </a:p>
          <a:p>
            <a:r>
              <a:rPr lang="en-US" sz="3200" b="1" dirty="0" smtClean="0"/>
              <a:t>Process </a:t>
            </a:r>
            <a:r>
              <a:rPr lang="en-US" sz="3200" b="1" dirty="0"/>
              <a:t>Logistics</a:t>
            </a:r>
          </a:p>
        </p:txBody>
      </p:sp>
    </p:spTree>
    <p:extLst>
      <p:ext uri="{BB962C8B-B14F-4D97-AF65-F5344CB8AC3E}">
        <p14:creationId xmlns:p14="http://schemas.microsoft.com/office/powerpoint/2010/main" val="1213356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High School Counselors?</a:t>
            </a:r>
          </a:p>
        </p:txBody>
      </p:sp>
      <p:sp>
        <p:nvSpPr>
          <p:cNvPr id="3" name="Content Placeholder 2"/>
          <p:cNvSpPr>
            <a:spLocks noGrp="1"/>
          </p:cNvSpPr>
          <p:nvPr>
            <p:ph idx="1"/>
          </p:nvPr>
        </p:nvSpPr>
        <p:spPr>
          <a:xfrm>
            <a:off x="457200" y="2133600"/>
            <a:ext cx="8229600" cy="3992563"/>
          </a:xfrm>
        </p:spPr>
        <p:txBody>
          <a:bodyPr>
            <a:normAutofit/>
          </a:bodyPr>
          <a:lstStyle/>
          <a:p>
            <a:r>
              <a:rPr lang="en-US" sz="3200" b="1" dirty="0"/>
              <a:t>National student-to-counselor ratio is 475:1</a:t>
            </a:r>
          </a:p>
          <a:p>
            <a:r>
              <a:rPr lang="en-US" sz="3200" b="1" dirty="0" smtClean="0"/>
              <a:t>In </a:t>
            </a:r>
            <a:r>
              <a:rPr lang="en-US" sz="3200" b="1" dirty="0"/>
              <a:t>some states, the ratio is 900+:1</a:t>
            </a:r>
          </a:p>
          <a:p>
            <a:r>
              <a:rPr lang="en-US" sz="3200" b="1" dirty="0" smtClean="0"/>
              <a:t>Counselor </a:t>
            </a:r>
            <a:r>
              <a:rPr lang="en-US" sz="3200" b="1" dirty="0"/>
              <a:t>focus is mostly academic (scheduling, course-taking) and interventions (individual student problems)</a:t>
            </a:r>
          </a:p>
        </p:txBody>
      </p:sp>
    </p:spTree>
    <p:extLst>
      <p:ext uri="{BB962C8B-B14F-4D97-AF65-F5344CB8AC3E}">
        <p14:creationId xmlns:p14="http://schemas.microsoft.com/office/powerpoint/2010/main" val="2337098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sz="3200" dirty="0"/>
              <a:t>The Specific Problem: Understanding the Role of Post-Secondary Coaches in High Schools</a:t>
            </a:r>
          </a:p>
        </p:txBody>
      </p:sp>
      <p:sp>
        <p:nvSpPr>
          <p:cNvPr id="3" name="Content Placeholder 2"/>
          <p:cNvSpPr>
            <a:spLocks noGrp="1"/>
          </p:cNvSpPr>
          <p:nvPr>
            <p:ph idx="1"/>
          </p:nvPr>
        </p:nvSpPr>
        <p:spPr>
          <a:xfrm>
            <a:off x="457200" y="2590800"/>
            <a:ext cx="6324600" cy="3535363"/>
          </a:xfrm>
        </p:spPr>
        <p:txBody>
          <a:bodyPr/>
          <a:lstStyle/>
          <a:p>
            <a:r>
              <a:rPr lang="en-US" dirty="0">
                <a:solidFill>
                  <a:srgbClr val="000000"/>
                </a:solidFill>
                <a:latin typeface="Tahoma"/>
              </a:rPr>
              <a:t>A relatively new and rare role</a:t>
            </a:r>
          </a:p>
          <a:p>
            <a:r>
              <a:rPr lang="en-US" dirty="0" smtClean="0">
                <a:solidFill>
                  <a:srgbClr val="000000"/>
                </a:solidFill>
                <a:latin typeface="Tahoma"/>
              </a:rPr>
              <a:t>Operate </a:t>
            </a:r>
            <a:r>
              <a:rPr lang="en-US" dirty="0">
                <a:solidFill>
                  <a:srgbClr val="000000"/>
                </a:solidFill>
                <a:latin typeface="Tahoma"/>
              </a:rPr>
              <a:t>outside of traditional teaching and guidance counseling</a:t>
            </a:r>
          </a:p>
          <a:p>
            <a:r>
              <a:rPr lang="en-US" dirty="0" smtClean="0">
                <a:solidFill>
                  <a:srgbClr val="000000"/>
                </a:solidFill>
                <a:latin typeface="Tahoma"/>
              </a:rPr>
              <a:t>Specifically </a:t>
            </a:r>
            <a:r>
              <a:rPr lang="en-US" dirty="0">
                <a:solidFill>
                  <a:srgbClr val="000000"/>
                </a:solidFill>
                <a:latin typeface="Tahoma"/>
              </a:rPr>
              <a:t>work to improve students’ college readiness</a:t>
            </a:r>
          </a:p>
          <a:p>
            <a:r>
              <a:rPr lang="en-US" sz="3200" dirty="0">
                <a:solidFill>
                  <a:srgbClr val="FF0000"/>
                </a:solidFill>
                <a:latin typeface="Tahoma"/>
              </a:rPr>
              <a:t>….How do they “put the pieces together” for students?</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743200"/>
            <a:ext cx="18764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664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Basis: </a:t>
            </a:r>
            <a:br>
              <a:rPr lang="en-US" dirty="0" smtClean="0"/>
            </a:br>
            <a:r>
              <a:rPr lang="en-US" dirty="0" smtClean="0"/>
              <a:t>College Readiness</a:t>
            </a:r>
            <a:endParaRPr lang="en-US" dirty="0"/>
          </a:p>
        </p:txBody>
      </p:sp>
      <p:sp>
        <p:nvSpPr>
          <p:cNvPr id="3" name="Content Placeholder 2"/>
          <p:cNvSpPr>
            <a:spLocks noGrp="1"/>
          </p:cNvSpPr>
          <p:nvPr>
            <p:ph idx="1"/>
          </p:nvPr>
        </p:nvSpPr>
        <p:spPr>
          <a:xfrm>
            <a:off x="533400" y="2133600"/>
            <a:ext cx="4267200" cy="3992563"/>
          </a:xfrm>
        </p:spPr>
        <p:txBody>
          <a:bodyPr/>
          <a:lstStyle/>
          <a:p>
            <a:pPr marL="0" indent="0">
              <a:buNone/>
            </a:pPr>
            <a:r>
              <a:rPr lang="en-US" sz="3600" b="1" dirty="0" smtClean="0">
                <a:solidFill>
                  <a:schemeClr val="tx1"/>
                </a:solidFill>
              </a:rPr>
              <a:t>Four units of analysis:</a:t>
            </a:r>
          </a:p>
          <a:p>
            <a:pPr marL="0" indent="0">
              <a:buNone/>
            </a:pPr>
            <a:endParaRPr lang="en-US" b="1" dirty="0"/>
          </a:p>
          <a:p>
            <a:r>
              <a:rPr lang="en-US" sz="3200" b="1" dirty="0" smtClean="0"/>
              <a:t>Student</a:t>
            </a:r>
          </a:p>
          <a:p>
            <a:r>
              <a:rPr lang="en-US" sz="3200" b="1" dirty="0" smtClean="0"/>
              <a:t>School</a:t>
            </a:r>
          </a:p>
          <a:p>
            <a:r>
              <a:rPr lang="en-US" sz="3200" b="1" dirty="0" smtClean="0"/>
              <a:t>Education System</a:t>
            </a:r>
          </a:p>
          <a:p>
            <a:r>
              <a:rPr lang="en-US" sz="3200" b="1" dirty="0" smtClean="0"/>
              <a:t>Society</a:t>
            </a:r>
          </a:p>
          <a:p>
            <a:endParaRPr lang="en-US" b="1" dirty="0"/>
          </a:p>
          <a:p>
            <a:pPr marL="0" indent="0">
              <a:buNone/>
            </a:pP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28800"/>
            <a:ext cx="124587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90775"/>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377506"/>
            <a:ext cx="21336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1" y="4415606"/>
            <a:ext cx="19621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01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Students</a:t>
            </a:r>
            <a:endParaRPr lang="en-US" dirty="0"/>
          </a:p>
        </p:txBody>
      </p:sp>
      <p:sp>
        <p:nvSpPr>
          <p:cNvPr id="3" name="Content Placeholder 2"/>
          <p:cNvSpPr>
            <a:spLocks noGrp="1"/>
          </p:cNvSpPr>
          <p:nvPr>
            <p:ph idx="1"/>
          </p:nvPr>
        </p:nvSpPr>
        <p:spPr>
          <a:xfrm>
            <a:off x="457200" y="1752600"/>
            <a:ext cx="5562600" cy="4876800"/>
          </a:xfrm>
        </p:spPr>
        <p:txBody>
          <a:bodyPr>
            <a:normAutofit lnSpcReduction="10000"/>
          </a:bodyPr>
          <a:lstStyle/>
          <a:p>
            <a:pPr marL="0" indent="0">
              <a:buNone/>
            </a:pPr>
            <a:r>
              <a:rPr lang="en-US" sz="2800" b="1" dirty="0">
                <a:solidFill>
                  <a:srgbClr val="000000"/>
                </a:solidFill>
                <a:latin typeface="Tahoma"/>
              </a:rPr>
              <a:t>Predictors of College Readiness and College </a:t>
            </a:r>
            <a:r>
              <a:rPr lang="en-US" sz="2800" b="1" dirty="0" smtClean="0">
                <a:solidFill>
                  <a:srgbClr val="000000"/>
                </a:solidFill>
                <a:latin typeface="Tahoma"/>
              </a:rPr>
              <a:t>Attainment</a:t>
            </a:r>
          </a:p>
          <a:p>
            <a:pPr marL="0" indent="0">
              <a:buNone/>
            </a:pPr>
            <a:endParaRPr lang="en-US" dirty="0" smtClean="0">
              <a:solidFill>
                <a:srgbClr val="000000"/>
              </a:solidFill>
              <a:latin typeface="Tahoma"/>
            </a:endParaRPr>
          </a:p>
          <a:p>
            <a:r>
              <a:rPr lang="en-US" sz="2800" dirty="0">
                <a:solidFill>
                  <a:srgbClr val="FF0000"/>
                </a:solidFill>
                <a:latin typeface="Tahoma"/>
              </a:rPr>
              <a:t>Academic Factors</a:t>
            </a:r>
          </a:p>
          <a:p>
            <a:pPr marL="339725" indent="0">
              <a:buNone/>
            </a:pPr>
            <a:r>
              <a:rPr lang="en-US" sz="1500" dirty="0" smtClean="0">
                <a:solidFill>
                  <a:srgbClr val="000000"/>
                </a:solidFill>
                <a:latin typeface="Wingdings"/>
              </a:rPr>
              <a:t> </a:t>
            </a:r>
            <a:r>
              <a:rPr lang="en-US" dirty="0" smtClean="0">
                <a:solidFill>
                  <a:srgbClr val="000000"/>
                </a:solidFill>
                <a:latin typeface="Tahoma"/>
              </a:rPr>
              <a:t>Course </a:t>
            </a:r>
            <a:r>
              <a:rPr lang="en-US" dirty="0">
                <a:solidFill>
                  <a:srgbClr val="000000"/>
                </a:solidFill>
                <a:latin typeface="Tahoma"/>
              </a:rPr>
              <a:t>taking, course rigor, GPA, test scores</a:t>
            </a:r>
          </a:p>
          <a:p>
            <a:r>
              <a:rPr lang="en-US" sz="2800" dirty="0" smtClean="0">
                <a:solidFill>
                  <a:srgbClr val="FF0000"/>
                </a:solidFill>
                <a:latin typeface="Tahoma"/>
              </a:rPr>
              <a:t>Social </a:t>
            </a:r>
            <a:r>
              <a:rPr lang="en-US" sz="2800" dirty="0">
                <a:solidFill>
                  <a:srgbClr val="FF0000"/>
                </a:solidFill>
                <a:latin typeface="Tahoma"/>
              </a:rPr>
              <a:t>Factors</a:t>
            </a:r>
          </a:p>
          <a:p>
            <a:pPr marL="339725" indent="0">
              <a:buNone/>
            </a:pPr>
            <a:r>
              <a:rPr lang="en-US" sz="1500" dirty="0" smtClean="0">
                <a:solidFill>
                  <a:srgbClr val="000000"/>
                </a:solidFill>
                <a:latin typeface="Wingdings"/>
              </a:rPr>
              <a:t> </a:t>
            </a:r>
            <a:r>
              <a:rPr lang="en-US" dirty="0" smtClean="0">
                <a:solidFill>
                  <a:srgbClr val="000000"/>
                </a:solidFill>
                <a:latin typeface="Tahoma"/>
              </a:rPr>
              <a:t>Family </a:t>
            </a:r>
            <a:r>
              <a:rPr lang="en-US" dirty="0">
                <a:solidFill>
                  <a:srgbClr val="000000"/>
                </a:solidFill>
                <a:latin typeface="Tahoma"/>
              </a:rPr>
              <a:t>influence</a:t>
            </a:r>
          </a:p>
          <a:p>
            <a:pPr marL="339725" indent="0">
              <a:buNone/>
            </a:pPr>
            <a:r>
              <a:rPr lang="en-US" sz="1500" dirty="0" smtClean="0">
                <a:solidFill>
                  <a:srgbClr val="000000"/>
                </a:solidFill>
                <a:latin typeface="Wingdings"/>
              </a:rPr>
              <a:t> </a:t>
            </a:r>
            <a:r>
              <a:rPr lang="en-US" dirty="0" smtClean="0">
                <a:solidFill>
                  <a:srgbClr val="000000"/>
                </a:solidFill>
                <a:latin typeface="Tahoma"/>
              </a:rPr>
              <a:t>Peer </a:t>
            </a:r>
            <a:r>
              <a:rPr lang="en-US" dirty="0">
                <a:solidFill>
                  <a:srgbClr val="000000"/>
                </a:solidFill>
                <a:latin typeface="Tahoma"/>
              </a:rPr>
              <a:t>influence</a:t>
            </a:r>
          </a:p>
          <a:p>
            <a:pPr marL="339725" indent="0">
              <a:buNone/>
            </a:pPr>
            <a:r>
              <a:rPr lang="en-US" sz="1500" dirty="0" smtClean="0">
                <a:solidFill>
                  <a:srgbClr val="000000"/>
                </a:solidFill>
                <a:latin typeface="Wingdings"/>
              </a:rPr>
              <a:t> </a:t>
            </a:r>
            <a:r>
              <a:rPr lang="en-US" dirty="0" smtClean="0">
                <a:solidFill>
                  <a:srgbClr val="000000"/>
                </a:solidFill>
                <a:latin typeface="Tahoma"/>
              </a:rPr>
              <a:t>Engagement</a:t>
            </a:r>
            <a:r>
              <a:rPr lang="en-US" dirty="0">
                <a:solidFill>
                  <a:srgbClr val="000000"/>
                </a:solidFill>
                <a:latin typeface="Tahoma"/>
              </a:rPr>
              <a:t>, motivation, social connections</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288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492" y="4300384"/>
            <a:ext cx="23907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373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Schools</a:t>
            </a:r>
            <a:endParaRPr lang="en-US" dirty="0"/>
          </a:p>
        </p:txBody>
      </p:sp>
      <p:sp>
        <p:nvSpPr>
          <p:cNvPr id="5" name="Content Placeholder 4"/>
          <p:cNvSpPr>
            <a:spLocks noGrp="1"/>
          </p:cNvSpPr>
          <p:nvPr>
            <p:ph idx="1"/>
          </p:nvPr>
        </p:nvSpPr>
        <p:spPr/>
        <p:txBody>
          <a:bodyPr>
            <a:normAutofit fontScale="92500" lnSpcReduction="10000"/>
          </a:bodyPr>
          <a:lstStyle/>
          <a:p>
            <a:r>
              <a:rPr lang="en-US" sz="2800" dirty="0">
                <a:solidFill>
                  <a:srgbClr val="FF0000"/>
                </a:solidFill>
                <a:latin typeface="Tahoma"/>
              </a:rPr>
              <a:t>Academic Factors</a:t>
            </a:r>
          </a:p>
          <a:p>
            <a:pPr marL="574675" indent="0">
              <a:buNone/>
            </a:pPr>
            <a:r>
              <a:rPr lang="en-US" sz="1500" dirty="0">
                <a:solidFill>
                  <a:srgbClr val="000000"/>
                </a:solidFill>
                <a:latin typeface="Wingdings"/>
              </a:rPr>
              <a:t></a:t>
            </a:r>
            <a:r>
              <a:rPr lang="en-US" dirty="0">
                <a:solidFill>
                  <a:srgbClr val="000000"/>
                </a:solidFill>
                <a:latin typeface="Tahoma"/>
              </a:rPr>
              <a:t>Curriculum &amp; Assessment</a:t>
            </a:r>
          </a:p>
          <a:p>
            <a:pPr marL="574675" indent="0">
              <a:buNone/>
            </a:pPr>
            <a:r>
              <a:rPr lang="en-US" sz="1500" dirty="0">
                <a:solidFill>
                  <a:srgbClr val="000000"/>
                </a:solidFill>
                <a:latin typeface="Wingdings"/>
              </a:rPr>
              <a:t></a:t>
            </a:r>
            <a:r>
              <a:rPr lang="en-US" dirty="0">
                <a:solidFill>
                  <a:srgbClr val="000000"/>
                </a:solidFill>
                <a:latin typeface="Tahoma"/>
              </a:rPr>
              <a:t>College prep policies</a:t>
            </a:r>
          </a:p>
          <a:p>
            <a:pPr marL="574675" indent="0">
              <a:buNone/>
            </a:pPr>
            <a:r>
              <a:rPr lang="en-US" sz="1500" dirty="0">
                <a:solidFill>
                  <a:srgbClr val="000000"/>
                </a:solidFill>
                <a:latin typeface="Wingdings"/>
              </a:rPr>
              <a:t></a:t>
            </a:r>
            <a:r>
              <a:rPr lang="en-US" dirty="0">
                <a:solidFill>
                  <a:srgbClr val="000000"/>
                </a:solidFill>
                <a:latin typeface="Tahoma"/>
              </a:rPr>
              <a:t>Tutoring</a:t>
            </a:r>
          </a:p>
          <a:p>
            <a:pPr marL="574675" indent="0">
              <a:buNone/>
            </a:pPr>
            <a:r>
              <a:rPr lang="en-US" sz="1500" dirty="0">
                <a:solidFill>
                  <a:srgbClr val="000000"/>
                </a:solidFill>
                <a:latin typeface="Wingdings"/>
              </a:rPr>
              <a:t></a:t>
            </a:r>
            <a:r>
              <a:rPr lang="en-US" dirty="0">
                <a:solidFill>
                  <a:srgbClr val="000000"/>
                </a:solidFill>
                <a:latin typeface="Tahoma"/>
              </a:rPr>
              <a:t>Teacher </a:t>
            </a:r>
            <a:r>
              <a:rPr lang="en-US" dirty="0" smtClean="0">
                <a:solidFill>
                  <a:srgbClr val="000000"/>
                </a:solidFill>
                <a:latin typeface="Tahoma"/>
              </a:rPr>
              <a:t>Training</a:t>
            </a:r>
          </a:p>
          <a:p>
            <a:pPr marL="574675" indent="0">
              <a:buNone/>
            </a:pPr>
            <a:endParaRPr lang="en-US" dirty="0">
              <a:solidFill>
                <a:srgbClr val="000000"/>
              </a:solidFill>
              <a:latin typeface="Tahoma"/>
            </a:endParaRPr>
          </a:p>
          <a:p>
            <a:r>
              <a:rPr lang="en-US" sz="2800" dirty="0" smtClean="0">
                <a:solidFill>
                  <a:srgbClr val="FF0000"/>
                </a:solidFill>
                <a:latin typeface="Tahoma"/>
              </a:rPr>
              <a:t>Social </a:t>
            </a:r>
            <a:r>
              <a:rPr lang="en-US" sz="2800" dirty="0">
                <a:solidFill>
                  <a:srgbClr val="FF0000"/>
                </a:solidFill>
                <a:latin typeface="Tahoma"/>
              </a:rPr>
              <a:t>Factors</a:t>
            </a:r>
          </a:p>
          <a:p>
            <a:pPr marL="574675" indent="0">
              <a:buNone/>
            </a:pPr>
            <a:r>
              <a:rPr lang="en-US" sz="1500" dirty="0">
                <a:solidFill>
                  <a:srgbClr val="000000"/>
                </a:solidFill>
                <a:latin typeface="Wingdings"/>
              </a:rPr>
              <a:t></a:t>
            </a:r>
            <a:r>
              <a:rPr lang="en-US" dirty="0">
                <a:solidFill>
                  <a:srgbClr val="000000"/>
                </a:solidFill>
                <a:latin typeface="Tahoma"/>
              </a:rPr>
              <a:t>Personalization</a:t>
            </a:r>
          </a:p>
          <a:p>
            <a:pPr marL="574675" indent="0">
              <a:buNone/>
            </a:pPr>
            <a:r>
              <a:rPr lang="en-US" sz="1500" dirty="0">
                <a:solidFill>
                  <a:srgbClr val="000000"/>
                </a:solidFill>
                <a:latin typeface="Wingdings"/>
              </a:rPr>
              <a:t></a:t>
            </a:r>
            <a:r>
              <a:rPr lang="en-US" dirty="0">
                <a:solidFill>
                  <a:srgbClr val="000000"/>
                </a:solidFill>
                <a:latin typeface="Tahoma"/>
              </a:rPr>
              <a:t>Access to college information</a:t>
            </a:r>
          </a:p>
          <a:p>
            <a:pPr marL="574675" indent="0">
              <a:buNone/>
            </a:pPr>
            <a:r>
              <a:rPr lang="en-US" sz="1500" dirty="0">
                <a:solidFill>
                  <a:srgbClr val="000000"/>
                </a:solidFill>
                <a:latin typeface="Wingdings"/>
              </a:rPr>
              <a:t></a:t>
            </a:r>
            <a:r>
              <a:rPr lang="en-US" dirty="0">
                <a:solidFill>
                  <a:srgbClr val="000000"/>
                </a:solidFill>
                <a:latin typeface="Tahoma"/>
              </a:rPr>
              <a:t>Guidance/Advisement</a:t>
            </a:r>
          </a:p>
          <a:p>
            <a:pPr marL="574675" indent="0">
              <a:buNone/>
            </a:pPr>
            <a:r>
              <a:rPr lang="en-US" sz="1500" dirty="0">
                <a:solidFill>
                  <a:srgbClr val="000000"/>
                </a:solidFill>
                <a:latin typeface="Wingdings"/>
              </a:rPr>
              <a:t></a:t>
            </a:r>
            <a:r>
              <a:rPr lang="en-US" dirty="0">
                <a:solidFill>
                  <a:srgbClr val="000000"/>
                </a:solidFill>
                <a:latin typeface="Tahoma"/>
              </a:rPr>
              <a:t>Parental Involvement</a:t>
            </a:r>
          </a:p>
          <a:p>
            <a:endParaRPr lang="en-US" dirty="0"/>
          </a:p>
        </p:txBody>
      </p:sp>
      <p:sp>
        <p:nvSpPr>
          <p:cNvPr id="6" name="Rectangle 5"/>
          <p:cNvSpPr/>
          <p:nvPr/>
        </p:nvSpPr>
        <p:spPr>
          <a:xfrm>
            <a:off x="457200" y="3733800"/>
            <a:ext cx="4495800" cy="2362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62125"/>
            <a:ext cx="2940612"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22824"/>
            <a:ext cx="2940612" cy="197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59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The Education System</a:t>
            </a:r>
            <a:endParaRPr lang="en-US" dirty="0"/>
          </a:p>
        </p:txBody>
      </p:sp>
      <p:sp>
        <p:nvSpPr>
          <p:cNvPr id="3" name="Content Placeholder 2"/>
          <p:cNvSpPr>
            <a:spLocks noGrp="1"/>
          </p:cNvSpPr>
          <p:nvPr>
            <p:ph idx="1"/>
          </p:nvPr>
        </p:nvSpPr>
        <p:spPr>
          <a:xfrm>
            <a:off x="457200" y="1600200"/>
            <a:ext cx="6324600" cy="4525963"/>
          </a:xfrm>
        </p:spPr>
        <p:txBody>
          <a:bodyPr>
            <a:normAutofit fontScale="92500" lnSpcReduction="10000"/>
          </a:bodyPr>
          <a:lstStyle/>
          <a:p>
            <a:r>
              <a:rPr lang="en-US" b="1" dirty="0" smtClean="0"/>
              <a:t>General lack of empirical research about system effects</a:t>
            </a:r>
          </a:p>
          <a:p>
            <a:r>
              <a:rPr lang="en-US" b="1" dirty="0" smtClean="0"/>
              <a:t>Mostly policy reports and a few case studies</a:t>
            </a:r>
          </a:p>
          <a:p>
            <a:r>
              <a:rPr lang="en-US" b="1" dirty="0" smtClean="0"/>
              <a:t>Policy recommendations include:</a:t>
            </a:r>
          </a:p>
          <a:p>
            <a:pPr lvl="1"/>
            <a:r>
              <a:rPr lang="en-US" sz="2000" b="1" dirty="0" smtClean="0"/>
              <a:t>Articulation between HS and college curriculum</a:t>
            </a:r>
          </a:p>
          <a:p>
            <a:pPr lvl="1"/>
            <a:r>
              <a:rPr lang="en-US" sz="2000" b="1" dirty="0" smtClean="0"/>
              <a:t>Opportunities for early credit (e.g. dual enrollment, AP, IB)</a:t>
            </a:r>
          </a:p>
          <a:p>
            <a:pPr lvl="1"/>
            <a:endParaRPr lang="en-US" b="1" dirty="0"/>
          </a:p>
          <a:p>
            <a:pPr lvl="1"/>
            <a:endParaRPr lang="en-US" b="1" dirty="0" smtClean="0"/>
          </a:p>
          <a:p>
            <a:pPr marL="457200" lvl="1" indent="0">
              <a:buNone/>
            </a:pPr>
            <a:r>
              <a:rPr lang="en-US" sz="2400" b="1" dirty="0" smtClean="0">
                <a:solidFill>
                  <a:srgbClr val="FF0000"/>
                </a:solidFill>
              </a:rPr>
              <a:t>We know the P-12 and higher education sectors are not fully aligned and transitions are not always smooth.</a:t>
            </a:r>
            <a:endParaRPr lang="en-US" sz="24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971800"/>
            <a:ext cx="2514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526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89</TotalTime>
  <Words>901</Words>
  <Application>Microsoft Office PowerPoint</Application>
  <PresentationFormat>On-screen Show (4:3)</PresentationFormat>
  <Paragraphs>148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Understanding  the Role of  Post-Secondary Coaches in High Schools</vt:lpstr>
      <vt:lpstr>The General Problem: College Readiness</vt:lpstr>
      <vt:lpstr>Knowing How to Go</vt:lpstr>
      <vt:lpstr>What about High School Counselors?</vt:lpstr>
      <vt:lpstr>The Specific Problem: Understanding the Role of Post-Secondary Coaches in High Schools</vt:lpstr>
      <vt:lpstr>Research Basis:  College Readiness</vt:lpstr>
      <vt:lpstr>Level 1: Students</vt:lpstr>
      <vt:lpstr>Level 2: Schools</vt:lpstr>
      <vt:lpstr>Level 3: The Education System</vt:lpstr>
      <vt:lpstr>Level 4: Society</vt:lpstr>
      <vt:lpstr>So who is to blame if students aren’t ready?</vt:lpstr>
      <vt:lpstr>Operating Factors: Things we can control</vt:lpstr>
      <vt:lpstr>PowerPoint Presentation</vt:lpstr>
      <vt:lpstr>Study of Post-Secondary Coaches in High Schools (2007-2009)</vt:lpstr>
      <vt:lpstr>Research Questions</vt:lpstr>
      <vt:lpstr>Data collection and analysis</vt:lpstr>
      <vt:lpstr>PowerPoint Presentation</vt:lpstr>
      <vt:lpstr>Findings: Social Capital Analysis</vt:lpstr>
      <vt:lpstr>Bottom Line Results</vt:lpstr>
      <vt:lpstr>Who can coach?</vt:lpstr>
      <vt:lpstr>Parting Thought: Clearinghouse vs Brokering</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Role of  Post-Secondary Coaches in High Schools</dc:title>
  <dc:creator>HP</dc:creator>
  <cp:lastModifiedBy>HP</cp:lastModifiedBy>
  <cp:revision>17</cp:revision>
  <dcterms:created xsi:type="dcterms:W3CDTF">2015-07-16T00:45:30Z</dcterms:created>
  <dcterms:modified xsi:type="dcterms:W3CDTF">2015-07-16T02:15:10Z</dcterms:modified>
</cp:coreProperties>
</file>